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86" r:id="rId2"/>
    <p:sldId id="287" r:id="rId3"/>
    <p:sldId id="288" r:id="rId4"/>
    <p:sldId id="289" r:id="rId5"/>
    <p:sldId id="290" r:id="rId6"/>
    <p:sldId id="291" r:id="rId7"/>
  </p:sldIdLst>
  <p:sldSz cx="9144000" cy="6858000" type="screen4x3"/>
  <p:notesSz cx="6794500" cy="9931400"/>
  <p:defaultTextStyle>
    <a:defPPr>
      <a:defRPr lang="nl-NL"/>
    </a:defPPr>
    <a:lvl1pPr algn="l" rtl="0" fontAlgn="base">
      <a:spcBef>
        <a:spcPct val="0"/>
      </a:spcBef>
      <a:spcAft>
        <a:spcPct val="0"/>
      </a:spcAft>
      <a:defRPr sz="2400" kern="1200">
        <a:solidFill>
          <a:schemeClr val="tx1"/>
        </a:solidFill>
        <a:latin typeface="Calibri" pitchFamily="34" charset="0"/>
        <a:ea typeface="+mn-ea"/>
        <a:cs typeface="+mn-cs"/>
      </a:defRPr>
    </a:lvl1pPr>
    <a:lvl2pPr marL="457200" algn="l" rtl="0" fontAlgn="base">
      <a:spcBef>
        <a:spcPct val="0"/>
      </a:spcBef>
      <a:spcAft>
        <a:spcPct val="0"/>
      </a:spcAft>
      <a:defRPr sz="2400" kern="1200">
        <a:solidFill>
          <a:schemeClr val="tx1"/>
        </a:solidFill>
        <a:latin typeface="Calibri" pitchFamily="34" charset="0"/>
        <a:ea typeface="+mn-ea"/>
        <a:cs typeface="+mn-cs"/>
      </a:defRPr>
    </a:lvl2pPr>
    <a:lvl3pPr marL="914400" algn="l" rtl="0" fontAlgn="base">
      <a:spcBef>
        <a:spcPct val="0"/>
      </a:spcBef>
      <a:spcAft>
        <a:spcPct val="0"/>
      </a:spcAft>
      <a:defRPr sz="2400" kern="1200">
        <a:solidFill>
          <a:schemeClr val="tx1"/>
        </a:solidFill>
        <a:latin typeface="Calibri" pitchFamily="34" charset="0"/>
        <a:ea typeface="+mn-ea"/>
        <a:cs typeface="+mn-cs"/>
      </a:defRPr>
    </a:lvl3pPr>
    <a:lvl4pPr marL="1371600" algn="l" rtl="0" fontAlgn="base">
      <a:spcBef>
        <a:spcPct val="0"/>
      </a:spcBef>
      <a:spcAft>
        <a:spcPct val="0"/>
      </a:spcAft>
      <a:defRPr sz="2400" kern="1200">
        <a:solidFill>
          <a:schemeClr val="tx1"/>
        </a:solidFill>
        <a:latin typeface="Calibri" pitchFamily="34" charset="0"/>
        <a:ea typeface="+mn-ea"/>
        <a:cs typeface="+mn-cs"/>
      </a:defRPr>
    </a:lvl4pPr>
    <a:lvl5pPr marL="1828800" algn="l" rtl="0" fontAlgn="base">
      <a:spcBef>
        <a:spcPct val="0"/>
      </a:spcBef>
      <a:spcAft>
        <a:spcPct val="0"/>
      </a:spcAft>
      <a:defRPr sz="2400" kern="1200">
        <a:solidFill>
          <a:schemeClr val="tx1"/>
        </a:solidFill>
        <a:latin typeface="Calibri" pitchFamily="34" charset="0"/>
        <a:ea typeface="+mn-ea"/>
        <a:cs typeface="+mn-cs"/>
      </a:defRPr>
    </a:lvl5pPr>
    <a:lvl6pPr marL="2286000" algn="l" defTabSz="914400" rtl="0" eaLnBrk="1" latinLnBrk="0" hangingPunct="1">
      <a:defRPr sz="2400" kern="1200">
        <a:solidFill>
          <a:schemeClr val="tx1"/>
        </a:solidFill>
        <a:latin typeface="Calibri" pitchFamily="34" charset="0"/>
        <a:ea typeface="+mn-ea"/>
        <a:cs typeface="+mn-cs"/>
      </a:defRPr>
    </a:lvl6pPr>
    <a:lvl7pPr marL="2743200" algn="l" defTabSz="914400" rtl="0" eaLnBrk="1" latinLnBrk="0" hangingPunct="1">
      <a:defRPr sz="2400" kern="1200">
        <a:solidFill>
          <a:schemeClr val="tx1"/>
        </a:solidFill>
        <a:latin typeface="Calibri" pitchFamily="34" charset="0"/>
        <a:ea typeface="+mn-ea"/>
        <a:cs typeface="+mn-cs"/>
      </a:defRPr>
    </a:lvl7pPr>
    <a:lvl8pPr marL="3200400" algn="l" defTabSz="914400" rtl="0" eaLnBrk="1" latinLnBrk="0" hangingPunct="1">
      <a:defRPr sz="2400" kern="1200">
        <a:solidFill>
          <a:schemeClr val="tx1"/>
        </a:solidFill>
        <a:latin typeface="Calibri" pitchFamily="34" charset="0"/>
        <a:ea typeface="+mn-ea"/>
        <a:cs typeface="+mn-cs"/>
      </a:defRPr>
    </a:lvl8pPr>
    <a:lvl9pPr marL="3657600" algn="l" defTabSz="914400" rtl="0" eaLnBrk="1" latinLnBrk="0" hangingPunct="1">
      <a:defRPr sz="2400"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xmlns="">
        <p15:guide id="1" orient="horz">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6600"/>
    <a:srgbClr val="0099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56" autoAdjust="0"/>
    <p:restoredTop sz="94660"/>
  </p:normalViewPr>
  <p:slideViewPr>
    <p:cSldViewPr snapToGrid="0">
      <p:cViewPr>
        <p:scale>
          <a:sx n="56" d="100"/>
          <a:sy n="56" d="100"/>
        </p:scale>
        <p:origin x="-1074" y="12"/>
      </p:cViewPr>
      <p:guideLst>
        <p:guide orient="horz"/>
        <p:guide pos="57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5541BA97-0286-4C78-B0E5-6BE6B3CC2B66}" type="datetimeFigureOut">
              <a:rPr lang="nl-NL" smtClean="0"/>
              <a:t>11-6-2015</a:t>
            </a:fld>
            <a:endParaRPr lang="nl-NL"/>
          </a:p>
        </p:txBody>
      </p:sp>
      <p:sp>
        <p:nvSpPr>
          <p:cNvPr id="4" name="Tijdelijke aanduiding voor voettekst 3"/>
          <p:cNvSpPr>
            <a:spLocks noGrp="1"/>
          </p:cNvSpPr>
          <p:nvPr>
            <p:ph type="ftr" sz="quarter" idx="2"/>
          </p:nvPr>
        </p:nvSpPr>
        <p:spPr>
          <a:xfrm>
            <a:off x="0" y="9433107"/>
            <a:ext cx="2944283" cy="498294"/>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48645" y="9433107"/>
            <a:ext cx="2944283" cy="498294"/>
          </a:xfrm>
          <a:prstGeom prst="rect">
            <a:avLst/>
          </a:prstGeom>
        </p:spPr>
        <p:txBody>
          <a:bodyPr vert="horz" lIns="91440" tIns="45720" rIns="91440" bIns="45720" rtlCol="0" anchor="b"/>
          <a:lstStyle>
            <a:lvl1pPr algn="r">
              <a:defRPr sz="1200"/>
            </a:lvl1pPr>
          </a:lstStyle>
          <a:p>
            <a:fld id="{8B7C8E20-8817-47C5-89DA-CA606B8882B0}" type="slidenum">
              <a:rPr lang="nl-NL" smtClean="0"/>
              <a:t>‹nr.›</a:t>
            </a:fld>
            <a:endParaRPr lang="nl-NL"/>
          </a:p>
        </p:txBody>
      </p:sp>
    </p:spTree>
    <p:extLst>
      <p:ext uri="{BB962C8B-B14F-4D97-AF65-F5344CB8AC3E}">
        <p14:creationId xmlns:p14="http://schemas.microsoft.com/office/powerpoint/2010/main" val="40527869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nl-NL"/>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AF40E9A-A436-405A-BF88-E281D9C87D76}" type="datetimeFigureOut">
              <a:rPr lang="nl-NL"/>
              <a:pPr>
                <a:defRPr/>
              </a:pPr>
              <a:t>11-6-2015</a:t>
            </a:fld>
            <a:endParaRPr lang="nl-NL"/>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nl-NL" noProof="0"/>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nl-NL"/>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9C3DC7B-7148-4472-B46D-908BC86AA116}" type="slidenum">
              <a:rPr lang="nl-NL"/>
              <a:pPr>
                <a:defRPr/>
              </a:pPr>
              <a:t>‹nr.›</a:t>
            </a:fld>
            <a:endParaRPr lang="nl-NL"/>
          </a:p>
        </p:txBody>
      </p:sp>
    </p:spTree>
    <p:extLst>
      <p:ext uri="{BB962C8B-B14F-4D97-AF65-F5344CB8AC3E}">
        <p14:creationId xmlns:p14="http://schemas.microsoft.com/office/powerpoint/2010/main" val="35409675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B9663A19-CD3F-41E0-B7B2-AED4BF54B59F}" type="datetimeFigureOut">
              <a:rPr lang="nl-NL"/>
              <a:pPr>
                <a:defRPr/>
              </a:pPr>
              <a:t>11-6-2015</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7184B79A-7EF2-43E6-A5BF-7F59C8C957EA}" type="slidenum">
              <a:rPr lang="nl-NL"/>
              <a:pPr>
                <a:defRPr/>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35FE4F4A-A5B2-4231-92F1-60E3629D30F4}" type="datetimeFigureOut">
              <a:rPr lang="nl-NL"/>
              <a:pPr>
                <a:defRPr/>
              </a:pPr>
              <a:t>11-6-2015</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9AA189DE-F8CF-4D68-AD14-D3DC5DF1B71C}" type="slidenum">
              <a:rPr lang="nl-NL"/>
              <a:pPr>
                <a:defRPr/>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E4D9D0CA-52AE-449F-82D9-A7A993C91070}" type="datetimeFigureOut">
              <a:rPr lang="nl-NL"/>
              <a:pPr>
                <a:defRPr/>
              </a:pPr>
              <a:t>11-6-2015</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84EDBBFC-3141-466D-B5F8-72FBA41F2898}" type="slidenum">
              <a:rPr lang="nl-NL"/>
              <a:pPr>
                <a:defRPr/>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413237" y="160337"/>
            <a:ext cx="8519747" cy="595801"/>
          </a:xfrm>
        </p:spPr>
        <p:txBody>
          <a:bodyPr/>
          <a:lstStyle>
            <a:lvl1pPr algn="l">
              <a:defRPr sz="3200" b="1">
                <a:solidFill>
                  <a:srgbClr val="7030A0"/>
                </a:solidFill>
              </a:defRPr>
            </a:lvl1pPr>
          </a:lstStyle>
          <a:p>
            <a:r>
              <a:rPr lang="nl-NL" dirty="0" smtClean="0"/>
              <a:t>Klik om de stijl te bewerken</a:t>
            </a:r>
            <a:endParaRPr lang="nl-NL" dirty="0"/>
          </a:p>
        </p:txBody>
      </p:sp>
      <p:sp>
        <p:nvSpPr>
          <p:cNvPr id="3" name="Tijdelijke aanduiding voor inhoud 2"/>
          <p:cNvSpPr>
            <a:spLocks noGrp="1"/>
          </p:cNvSpPr>
          <p:nvPr>
            <p:ph idx="1"/>
          </p:nvPr>
        </p:nvSpPr>
        <p:spPr>
          <a:xfrm>
            <a:off x="395653" y="905608"/>
            <a:ext cx="8546123" cy="5723792"/>
          </a:xfrm>
        </p:spPr>
        <p:txBody>
          <a:bodyPr/>
          <a:lstStyle>
            <a:lvl1pPr>
              <a:defRPr sz="2400"/>
            </a:lvl1pPr>
            <a:lvl2pPr>
              <a:defRPr sz="2400"/>
            </a:lvl2pPr>
            <a:lvl3pPr>
              <a:defRPr sz="2000"/>
            </a:lvl3pPr>
            <a:lvl5pPr>
              <a:defRPr sz="2000"/>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pPr>
              <a:defRPr/>
            </a:pPr>
            <a:fld id="{DD2CE7CF-7B06-4E86-B079-6D55298EF7EE}" type="datetimeFigureOut">
              <a:rPr lang="nl-NL"/>
              <a:pPr>
                <a:defRPr/>
              </a:pPr>
              <a:t>11-6-2015</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7538867E-FB61-4067-9FD3-26D68B4C7DEF}" type="slidenum">
              <a:rPr lang="nl-NL"/>
              <a:pPr>
                <a:defRPr/>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F5694CBB-472C-4541-AF58-91B6AC017611}" type="datetimeFigureOut">
              <a:rPr lang="nl-NL"/>
              <a:pPr>
                <a:defRPr/>
              </a:pPr>
              <a:t>11-6-2015</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C226CB8A-3DD5-4BCB-8F68-4EB19D08D314}" type="slidenum">
              <a:rPr lang="nl-NL"/>
              <a:pPr>
                <a:defRPr/>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B4BBC75F-F6DD-4CC9-9593-89D69FB6861B}" type="datetimeFigureOut">
              <a:rPr lang="nl-NL"/>
              <a:pPr>
                <a:defRPr/>
              </a:pPr>
              <a:t>11-6-2015</a:t>
            </a:fld>
            <a:endParaRPr lang="nl-NL"/>
          </a:p>
        </p:txBody>
      </p:sp>
      <p:sp>
        <p:nvSpPr>
          <p:cNvPr id="8" name="Tijdelijke aanduiding voor voettekst 4"/>
          <p:cNvSpPr>
            <a:spLocks noGrp="1"/>
          </p:cNvSpPr>
          <p:nvPr>
            <p:ph type="ftr" sz="quarter" idx="11"/>
          </p:nvPr>
        </p:nvSpPr>
        <p:spPr/>
        <p:txBody>
          <a:bodyPr/>
          <a:lstStyle>
            <a:lvl1pPr>
              <a:defRPr/>
            </a:lvl1pPr>
          </a:lstStyle>
          <a:p>
            <a:pPr>
              <a:defRPr/>
            </a:pPr>
            <a:endParaRPr lang="nl-NL"/>
          </a:p>
        </p:txBody>
      </p:sp>
      <p:sp>
        <p:nvSpPr>
          <p:cNvPr id="9" name="Tijdelijke aanduiding voor dianummer 5"/>
          <p:cNvSpPr>
            <a:spLocks noGrp="1"/>
          </p:cNvSpPr>
          <p:nvPr>
            <p:ph type="sldNum" sz="quarter" idx="12"/>
          </p:nvPr>
        </p:nvSpPr>
        <p:spPr/>
        <p:txBody>
          <a:bodyPr/>
          <a:lstStyle>
            <a:lvl1pPr>
              <a:defRPr/>
            </a:lvl1pPr>
          </a:lstStyle>
          <a:p>
            <a:pPr>
              <a:defRPr/>
            </a:pPr>
            <a:fld id="{1CD7316C-B9D2-4BD7-A57D-85DC61233DB0}" type="slidenum">
              <a:rPr lang="nl-NL"/>
              <a:pPr>
                <a:defRPr/>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F7B12394-023F-460B-8238-1DED431A51A6}" type="datetimeFigureOut">
              <a:rPr lang="nl-NL"/>
              <a:pPr>
                <a:defRPr/>
              </a:pPr>
              <a:t>11-6-2015</a:t>
            </a:fld>
            <a:endParaRPr lang="nl-NL"/>
          </a:p>
        </p:txBody>
      </p:sp>
      <p:sp>
        <p:nvSpPr>
          <p:cNvPr id="4" name="Tijdelijke aanduiding voor voettekst 4"/>
          <p:cNvSpPr>
            <a:spLocks noGrp="1"/>
          </p:cNvSpPr>
          <p:nvPr>
            <p:ph type="ftr" sz="quarter" idx="11"/>
          </p:nvPr>
        </p:nvSpPr>
        <p:spPr/>
        <p:txBody>
          <a:bodyPr/>
          <a:lstStyle>
            <a:lvl1pPr>
              <a:defRPr/>
            </a:lvl1pPr>
          </a:lstStyle>
          <a:p>
            <a:pPr>
              <a:defRPr/>
            </a:pPr>
            <a:endParaRPr lang="nl-NL"/>
          </a:p>
        </p:txBody>
      </p:sp>
      <p:sp>
        <p:nvSpPr>
          <p:cNvPr id="5" name="Tijdelijke aanduiding voor dianummer 5"/>
          <p:cNvSpPr>
            <a:spLocks noGrp="1"/>
          </p:cNvSpPr>
          <p:nvPr>
            <p:ph type="sldNum" sz="quarter" idx="12"/>
          </p:nvPr>
        </p:nvSpPr>
        <p:spPr/>
        <p:txBody>
          <a:bodyPr/>
          <a:lstStyle>
            <a:lvl1pPr>
              <a:defRPr/>
            </a:lvl1pPr>
          </a:lstStyle>
          <a:p>
            <a:pPr>
              <a:defRPr/>
            </a:pPr>
            <a:fld id="{1AF9970B-AB61-413A-9D4D-37279E50AF12}" type="slidenum">
              <a:rPr lang="nl-NL"/>
              <a:pPr>
                <a:defRPr/>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D8C88A83-4D7C-4766-808F-E625D64C4D34}" type="datetimeFigureOut">
              <a:rPr lang="nl-NL"/>
              <a:pPr>
                <a:defRPr/>
              </a:pPr>
              <a:t>11-6-2015</a:t>
            </a:fld>
            <a:endParaRPr lang="nl-NL"/>
          </a:p>
        </p:txBody>
      </p:sp>
      <p:sp>
        <p:nvSpPr>
          <p:cNvPr id="3" name="Tijdelijke aanduiding voor voettekst 4"/>
          <p:cNvSpPr>
            <a:spLocks noGrp="1"/>
          </p:cNvSpPr>
          <p:nvPr>
            <p:ph type="ftr" sz="quarter" idx="11"/>
          </p:nvPr>
        </p:nvSpPr>
        <p:spPr/>
        <p:txBody>
          <a:bodyPr/>
          <a:lstStyle>
            <a:lvl1pPr>
              <a:defRPr/>
            </a:lvl1pPr>
          </a:lstStyle>
          <a:p>
            <a:pPr>
              <a:defRPr/>
            </a:pPr>
            <a:endParaRPr lang="nl-NL"/>
          </a:p>
        </p:txBody>
      </p:sp>
      <p:sp>
        <p:nvSpPr>
          <p:cNvPr id="4" name="Tijdelijke aanduiding voor dianummer 5"/>
          <p:cNvSpPr>
            <a:spLocks noGrp="1"/>
          </p:cNvSpPr>
          <p:nvPr>
            <p:ph type="sldNum" sz="quarter" idx="12"/>
          </p:nvPr>
        </p:nvSpPr>
        <p:spPr/>
        <p:txBody>
          <a:bodyPr/>
          <a:lstStyle>
            <a:lvl1pPr>
              <a:defRPr/>
            </a:lvl1pPr>
          </a:lstStyle>
          <a:p>
            <a:pPr>
              <a:defRPr/>
            </a:pPr>
            <a:fld id="{A2EE2262-D951-4F45-B189-2A8903A77629}" type="slidenum">
              <a:rPr lang="nl-NL"/>
              <a:pPr>
                <a:defRPr/>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3"/>
          <p:cNvSpPr>
            <a:spLocks noGrp="1"/>
          </p:cNvSpPr>
          <p:nvPr>
            <p:ph type="dt" sz="half" idx="10"/>
          </p:nvPr>
        </p:nvSpPr>
        <p:spPr/>
        <p:txBody>
          <a:bodyPr/>
          <a:lstStyle>
            <a:lvl1pPr>
              <a:defRPr/>
            </a:lvl1pPr>
          </a:lstStyle>
          <a:p>
            <a:pPr>
              <a:defRPr/>
            </a:pPr>
            <a:fld id="{FFE4863B-BADE-422B-8908-1C91A5A827A6}" type="datetimeFigureOut">
              <a:rPr lang="nl-NL"/>
              <a:pPr>
                <a:defRPr/>
              </a:pPr>
              <a:t>11-6-2015</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D9F10F0B-BBCA-492A-80B5-9D898817FD18}" type="slidenum">
              <a:rPr lang="nl-NL"/>
              <a:pPr>
                <a:defRPr/>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3"/>
          <p:cNvSpPr>
            <a:spLocks noGrp="1"/>
          </p:cNvSpPr>
          <p:nvPr>
            <p:ph type="dt" sz="half" idx="10"/>
          </p:nvPr>
        </p:nvSpPr>
        <p:spPr/>
        <p:txBody>
          <a:bodyPr/>
          <a:lstStyle>
            <a:lvl1pPr>
              <a:defRPr/>
            </a:lvl1pPr>
          </a:lstStyle>
          <a:p>
            <a:pPr>
              <a:defRPr/>
            </a:pPr>
            <a:fld id="{67F3BC50-0F7A-4E27-A7CB-9F4B12C4B18A}" type="datetimeFigureOut">
              <a:rPr lang="nl-NL"/>
              <a:pPr>
                <a:defRPr/>
              </a:pPr>
              <a:t>11-6-2015</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5D4C1891-330B-4991-AC2B-6632EDFF7596}" type="slidenum">
              <a:rPr lang="nl-NL"/>
              <a:pPr>
                <a:defRPr/>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smtClean="0"/>
              <a:t>Klik om de stijl te bewerken</a:t>
            </a:r>
          </a:p>
        </p:txBody>
      </p:sp>
      <p:sp>
        <p:nvSpPr>
          <p:cNvPr id="1027" name="Tijdelijke aanduiding voor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C55A8D6-600C-472D-A66D-43C9F875C9FE}" type="datetimeFigureOut">
              <a:rPr lang="nl-NL"/>
              <a:pPr>
                <a:defRPr/>
              </a:pPr>
              <a:t>11-6-2015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AAA4BB5-2F2F-44D4-9037-43F75BB6BB65}"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13237" y="160337"/>
            <a:ext cx="8519747" cy="933846"/>
          </a:xfrm>
        </p:spPr>
        <p:txBody>
          <a:bodyPr/>
          <a:lstStyle/>
          <a:p>
            <a:r>
              <a:rPr lang="nl-NL" dirty="0" smtClean="0"/>
              <a:t>8.8 Verbrandingsreacties</a:t>
            </a:r>
            <a:endParaRPr lang="nl-NL" dirty="0"/>
          </a:p>
        </p:txBody>
      </p:sp>
      <p:sp>
        <p:nvSpPr>
          <p:cNvPr id="5" name="Tekstvak 4"/>
          <p:cNvSpPr txBox="1"/>
          <p:nvPr/>
        </p:nvSpPr>
        <p:spPr>
          <a:xfrm>
            <a:off x="511075" y="1114989"/>
            <a:ext cx="7124132" cy="4893647"/>
          </a:xfrm>
          <a:prstGeom prst="rect">
            <a:avLst/>
          </a:prstGeom>
          <a:noFill/>
        </p:spPr>
        <p:txBody>
          <a:bodyPr wrap="square" rtlCol="0">
            <a:spAutoFit/>
          </a:bodyPr>
          <a:lstStyle/>
          <a:p>
            <a:endParaRPr lang="nl-NL" b="1" dirty="0" smtClean="0"/>
          </a:p>
          <a:p>
            <a:r>
              <a:rPr lang="nl-NL" b="1" dirty="0" smtClean="0"/>
              <a:t>Opdracht 37: </a:t>
            </a:r>
          </a:p>
          <a:p>
            <a:pPr marL="457200" indent="-457200">
              <a:buAutoNum type="alphaLcParenR"/>
            </a:pPr>
            <a:r>
              <a:rPr lang="nl-NL" b="1" dirty="0" smtClean="0"/>
              <a:t>Een verbrandingsreactie is een reactie van een brandstof met zuurstof, waarbij vuurverschijnselen optreden.</a:t>
            </a:r>
          </a:p>
          <a:p>
            <a:pPr marL="457200" indent="-457200">
              <a:buAutoNum type="alphaLcParenR"/>
            </a:pPr>
            <a:r>
              <a:rPr lang="nl-NL" b="1" dirty="0" smtClean="0"/>
              <a:t>Een oxide is een verbinding van zuurstof met een  niet-ontleedbare stof.</a:t>
            </a:r>
          </a:p>
          <a:p>
            <a:endParaRPr lang="nl-NL" b="1" dirty="0"/>
          </a:p>
          <a:p>
            <a:r>
              <a:rPr lang="nl-NL" b="1" dirty="0" smtClean="0"/>
              <a:t>Opdracht 38:</a:t>
            </a:r>
          </a:p>
          <a:p>
            <a:r>
              <a:rPr lang="nl-NL" b="1" dirty="0" err="1" smtClean="0"/>
              <a:t>MgO</a:t>
            </a:r>
            <a:r>
              <a:rPr lang="nl-NL" b="1" dirty="0" smtClean="0"/>
              <a:t> en Al</a:t>
            </a:r>
            <a:r>
              <a:rPr lang="nl-NL" baseline="-25000" dirty="0"/>
              <a:t>2</a:t>
            </a:r>
            <a:r>
              <a:rPr lang="nl-NL" b="1" dirty="0" smtClean="0"/>
              <a:t>O</a:t>
            </a:r>
            <a:r>
              <a:rPr lang="nl-NL" baseline="-25000" dirty="0"/>
              <a:t>3</a:t>
            </a:r>
            <a:r>
              <a:rPr lang="nl-NL" b="1" dirty="0" smtClean="0"/>
              <a:t> zijn oxides</a:t>
            </a:r>
          </a:p>
          <a:p>
            <a:r>
              <a:rPr lang="nl-NL" b="1" dirty="0" smtClean="0"/>
              <a:t>H</a:t>
            </a:r>
            <a:r>
              <a:rPr lang="nl-NL" baseline="-25000" dirty="0" smtClean="0"/>
              <a:t>2</a:t>
            </a:r>
            <a:r>
              <a:rPr lang="nl-NL" b="1" dirty="0" smtClean="0"/>
              <a:t>SO</a:t>
            </a:r>
            <a:r>
              <a:rPr lang="nl-NL" baseline="-25000" dirty="0"/>
              <a:t>4</a:t>
            </a:r>
            <a:r>
              <a:rPr lang="nl-NL" b="1" dirty="0" smtClean="0"/>
              <a:t> is geen oxide, want </a:t>
            </a:r>
            <a:r>
              <a:rPr lang="nl-NL" b="1" dirty="0"/>
              <a:t>H</a:t>
            </a:r>
            <a:r>
              <a:rPr lang="nl-NL" baseline="-25000" dirty="0"/>
              <a:t>2</a:t>
            </a:r>
            <a:r>
              <a:rPr lang="nl-NL" b="1" dirty="0"/>
              <a:t>S</a:t>
            </a:r>
            <a:r>
              <a:rPr lang="nl-NL" b="1" dirty="0" smtClean="0"/>
              <a:t> is ontleedbaar (zie 37b)</a:t>
            </a:r>
          </a:p>
          <a:p>
            <a:r>
              <a:rPr lang="nl-NL" b="1" dirty="0" smtClean="0"/>
              <a:t>CL</a:t>
            </a:r>
            <a:r>
              <a:rPr lang="nl-NL" baseline="-25000" dirty="0" smtClean="0"/>
              <a:t>2</a:t>
            </a:r>
            <a:r>
              <a:rPr lang="nl-NL" b="1" dirty="0" smtClean="0"/>
              <a:t> is geen oxide, want </a:t>
            </a:r>
            <a:r>
              <a:rPr lang="nl-NL" b="1" dirty="0"/>
              <a:t>CL</a:t>
            </a:r>
            <a:r>
              <a:rPr lang="nl-NL" baseline="-25000" dirty="0"/>
              <a:t>2</a:t>
            </a:r>
            <a:r>
              <a:rPr lang="nl-NL" b="1" dirty="0" smtClean="0"/>
              <a:t> is weliswaar niet ontleedbaar, maar er is geen zuurstof aan gebonden.</a:t>
            </a:r>
            <a:endParaRPr lang="nl-NL" b="1" dirty="0"/>
          </a:p>
        </p:txBody>
      </p:sp>
    </p:spTree>
    <p:extLst>
      <p:ext uri="{BB962C8B-B14F-4D97-AF65-F5344CB8AC3E}">
        <p14:creationId xmlns:p14="http://schemas.microsoft.com/office/powerpoint/2010/main" val="1160410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13237" y="160337"/>
            <a:ext cx="8519747" cy="933846"/>
          </a:xfrm>
        </p:spPr>
        <p:txBody>
          <a:bodyPr/>
          <a:lstStyle/>
          <a:p>
            <a:r>
              <a:rPr lang="nl-NL" dirty="0" smtClean="0"/>
              <a:t>8.8 Verbrandingsreacties</a:t>
            </a:r>
            <a:endParaRPr lang="nl-NL" dirty="0"/>
          </a:p>
        </p:txBody>
      </p:sp>
      <p:sp>
        <p:nvSpPr>
          <p:cNvPr id="5" name="Tekstvak 4"/>
          <p:cNvSpPr txBox="1"/>
          <p:nvPr/>
        </p:nvSpPr>
        <p:spPr>
          <a:xfrm>
            <a:off x="511075" y="1114989"/>
            <a:ext cx="7124132" cy="5632311"/>
          </a:xfrm>
          <a:prstGeom prst="rect">
            <a:avLst/>
          </a:prstGeom>
          <a:noFill/>
        </p:spPr>
        <p:txBody>
          <a:bodyPr wrap="square" rtlCol="0">
            <a:spAutoFit/>
          </a:bodyPr>
          <a:lstStyle/>
          <a:p>
            <a:endParaRPr lang="nl-NL" b="1" dirty="0" smtClean="0"/>
          </a:p>
          <a:p>
            <a:r>
              <a:rPr lang="nl-NL" b="1" dirty="0" smtClean="0"/>
              <a:t>Opdracht 39:</a:t>
            </a:r>
          </a:p>
          <a:p>
            <a:pPr marL="457200" indent="-457200">
              <a:buAutoNum type="alphaLcParenR"/>
            </a:pPr>
            <a:r>
              <a:rPr lang="nl-NL" b="1" dirty="0" smtClean="0"/>
              <a:t>2H</a:t>
            </a:r>
            <a:r>
              <a:rPr lang="nl-NL" baseline="-25000" dirty="0"/>
              <a:t>2</a:t>
            </a:r>
            <a:r>
              <a:rPr lang="nl-NL" b="1" dirty="0" smtClean="0"/>
              <a:t> + O</a:t>
            </a:r>
            <a:r>
              <a:rPr lang="nl-NL" baseline="-25000" dirty="0"/>
              <a:t>2</a:t>
            </a:r>
            <a:r>
              <a:rPr lang="nl-NL" b="1" dirty="0" smtClean="0"/>
              <a:t> </a:t>
            </a:r>
            <a:r>
              <a:rPr lang="nl-NL" b="1" dirty="0" smtClean="0">
                <a:sym typeface="Symbol" panose="05050102010706020507" pitchFamily="18" charset="2"/>
              </a:rPr>
              <a:t> 2H</a:t>
            </a:r>
            <a:r>
              <a:rPr lang="nl-NL" baseline="-25000" dirty="0">
                <a:sym typeface="Symbol" panose="05050102010706020507" pitchFamily="18" charset="2"/>
              </a:rPr>
              <a:t>2</a:t>
            </a:r>
            <a:r>
              <a:rPr lang="nl-NL" b="1" dirty="0" smtClean="0">
                <a:sym typeface="Symbol" panose="05050102010706020507" pitchFamily="18" charset="2"/>
              </a:rPr>
              <a:t>O</a:t>
            </a:r>
          </a:p>
          <a:p>
            <a:pPr marL="457200" indent="-457200">
              <a:buAutoNum type="alphaLcParenR"/>
            </a:pPr>
            <a:r>
              <a:rPr lang="nl-NL" b="1" dirty="0" smtClean="0">
                <a:sym typeface="Symbol" panose="05050102010706020507" pitchFamily="18" charset="2"/>
              </a:rPr>
              <a:t>CH</a:t>
            </a:r>
            <a:r>
              <a:rPr lang="nl-NL" baseline="-25000" dirty="0">
                <a:sym typeface="Symbol" panose="05050102010706020507" pitchFamily="18" charset="2"/>
              </a:rPr>
              <a:t>4</a:t>
            </a:r>
            <a:r>
              <a:rPr lang="nl-NL" b="1" dirty="0" smtClean="0">
                <a:sym typeface="Symbol" panose="05050102010706020507" pitchFamily="18" charset="2"/>
              </a:rPr>
              <a:t> + 2O</a:t>
            </a:r>
            <a:r>
              <a:rPr lang="nl-NL" baseline="-25000" dirty="0">
                <a:sym typeface="Symbol" panose="05050102010706020507" pitchFamily="18" charset="2"/>
              </a:rPr>
              <a:t>2</a:t>
            </a:r>
            <a:r>
              <a:rPr lang="nl-NL" b="1" dirty="0" smtClean="0">
                <a:sym typeface="Symbol" panose="05050102010706020507" pitchFamily="18" charset="2"/>
              </a:rPr>
              <a:t> </a:t>
            </a:r>
            <a:r>
              <a:rPr lang="nl-NL" b="1" dirty="0">
                <a:sym typeface="Symbol" panose="05050102010706020507" pitchFamily="18" charset="2"/>
              </a:rPr>
              <a:t> </a:t>
            </a:r>
            <a:r>
              <a:rPr lang="nl-NL" b="1" dirty="0" smtClean="0">
                <a:sym typeface="Symbol" panose="05050102010706020507" pitchFamily="18" charset="2"/>
              </a:rPr>
              <a:t>CO</a:t>
            </a:r>
            <a:r>
              <a:rPr lang="nl-NL" baseline="-25000" dirty="0">
                <a:sym typeface="Symbol" panose="05050102010706020507" pitchFamily="18" charset="2"/>
              </a:rPr>
              <a:t>2</a:t>
            </a:r>
            <a:r>
              <a:rPr lang="nl-NL" b="1" dirty="0" smtClean="0">
                <a:sym typeface="Symbol" panose="05050102010706020507" pitchFamily="18" charset="2"/>
              </a:rPr>
              <a:t> + 2 H</a:t>
            </a:r>
            <a:r>
              <a:rPr lang="nl-NL" baseline="-25000" dirty="0">
                <a:sym typeface="Symbol" panose="05050102010706020507" pitchFamily="18" charset="2"/>
              </a:rPr>
              <a:t>2</a:t>
            </a:r>
            <a:r>
              <a:rPr lang="nl-NL" b="1" dirty="0" smtClean="0">
                <a:sym typeface="Symbol" panose="05050102010706020507" pitchFamily="18" charset="2"/>
              </a:rPr>
              <a:t>O</a:t>
            </a:r>
          </a:p>
          <a:p>
            <a:pPr marL="457200" indent="-457200">
              <a:buAutoNum type="alphaLcParenR"/>
            </a:pPr>
            <a:r>
              <a:rPr lang="nl-NL" b="1" dirty="0" smtClean="0">
                <a:sym typeface="Symbol" panose="05050102010706020507" pitchFamily="18" charset="2"/>
              </a:rPr>
              <a:t>C</a:t>
            </a:r>
            <a:r>
              <a:rPr lang="nl-NL" baseline="-25000" dirty="0">
                <a:sym typeface="Symbol" panose="05050102010706020507" pitchFamily="18" charset="2"/>
              </a:rPr>
              <a:t>12</a:t>
            </a:r>
            <a:r>
              <a:rPr lang="nl-NL" b="1" dirty="0" smtClean="0">
                <a:sym typeface="Symbol" panose="05050102010706020507" pitchFamily="18" charset="2"/>
              </a:rPr>
              <a:t>H</a:t>
            </a:r>
            <a:r>
              <a:rPr lang="nl-NL" baseline="-25000" dirty="0">
                <a:sym typeface="Symbol" panose="05050102010706020507" pitchFamily="18" charset="2"/>
              </a:rPr>
              <a:t>36</a:t>
            </a:r>
            <a:r>
              <a:rPr lang="nl-NL" b="1" dirty="0" smtClean="0">
                <a:sym typeface="Symbol" panose="05050102010706020507" pitchFamily="18" charset="2"/>
              </a:rPr>
              <a:t>O</a:t>
            </a:r>
            <a:r>
              <a:rPr lang="nl-NL" baseline="-25000" dirty="0">
                <a:sym typeface="Symbol" panose="05050102010706020507" pitchFamily="18" charset="2"/>
              </a:rPr>
              <a:t>2</a:t>
            </a:r>
            <a:r>
              <a:rPr lang="nl-NL" b="1" dirty="0" smtClean="0">
                <a:sym typeface="Symbol" panose="05050102010706020507" pitchFamily="18" charset="2"/>
              </a:rPr>
              <a:t> + 20O</a:t>
            </a:r>
            <a:r>
              <a:rPr lang="nl-NL" baseline="-25000" dirty="0">
                <a:sym typeface="Symbol" panose="05050102010706020507" pitchFamily="18" charset="2"/>
              </a:rPr>
              <a:t>2</a:t>
            </a:r>
            <a:r>
              <a:rPr lang="nl-NL" b="1" dirty="0" smtClean="0">
                <a:sym typeface="Symbol" panose="05050102010706020507" pitchFamily="18" charset="2"/>
              </a:rPr>
              <a:t> </a:t>
            </a:r>
            <a:r>
              <a:rPr lang="nl-NL" b="1" dirty="0">
                <a:sym typeface="Symbol" panose="05050102010706020507" pitchFamily="18" charset="2"/>
              </a:rPr>
              <a:t> </a:t>
            </a:r>
            <a:r>
              <a:rPr lang="nl-NL" b="1" dirty="0" smtClean="0">
                <a:sym typeface="Symbol" panose="05050102010706020507" pitchFamily="18" charset="2"/>
              </a:rPr>
              <a:t>12CO</a:t>
            </a:r>
            <a:r>
              <a:rPr lang="nl-NL" baseline="-25000" dirty="0">
                <a:sym typeface="Symbol" panose="05050102010706020507" pitchFamily="18" charset="2"/>
              </a:rPr>
              <a:t>2</a:t>
            </a:r>
            <a:r>
              <a:rPr lang="nl-NL" b="1" dirty="0" smtClean="0">
                <a:sym typeface="Symbol" panose="05050102010706020507" pitchFamily="18" charset="2"/>
              </a:rPr>
              <a:t> + 18H</a:t>
            </a:r>
            <a:r>
              <a:rPr lang="nl-NL" baseline="-25000" dirty="0">
                <a:sym typeface="Symbol" panose="05050102010706020507" pitchFamily="18" charset="2"/>
              </a:rPr>
              <a:t>2</a:t>
            </a:r>
            <a:r>
              <a:rPr lang="nl-NL" b="1" dirty="0" smtClean="0">
                <a:sym typeface="Symbol" panose="05050102010706020507" pitchFamily="18" charset="2"/>
              </a:rPr>
              <a:t>O</a:t>
            </a:r>
          </a:p>
          <a:p>
            <a:endParaRPr lang="nl-NL" b="1" dirty="0">
              <a:sym typeface="Symbol" panose="05050102010706020507" pitchFamily="18" charset="2"/>
            </a:endParaRPr>
          </a:p>
          <a:p>
            <a:r>
              <a:rPr lang="nl-NL" b="1" dirty="0" smtClean="0">
                <a:sym typeface="Symbol" panose="05050102010706020507" pitchFamily="18" charset="2"/>
              </a:rPr>
              <a:t>Opdracht 40:</a:t>
            </a:r>
          </a:p>
          <a:p>
            <a:r>
              <a:rPr lang="nl-NL" b="1" dirty="0" smtClean="0">
                <a:sym typeface="Symbol" panose="05050102010706020507" pitchFamily="18" charset="2"/>
              </a:rPr>
              <a:t>Leid dieseldamp door een gaswasfles die gevuld is met een </a:t>
            </a:r>
            <a:r>
              <a:rPr lang="nl-NL" b="1" dirty="0" err="1" smtClean="0">
                <a:sym typeface="Symbol" panose="05050102010706020507" pitchFamily="18" charset="2"/>
              </a:rPr>
              <a:t>joodoplossing</a:t>
            </a:r>
            <a:r>
              <a:rPr lang="nl-NL" b="1" dirty="0" smtClean="0">
                <a:sym typeface="Symbol" panose="05050102010706020507" pitchFamily="18" charset="2"/>
              </a:rPr>
              <a:t>. Als er zwaveldioxide in de dieseldamp zit, zal de </a:t>
            </a:r>
            <a:r>
              <a:rPr lang="nl-NL" b="1" dirty="0" err="1" smtClean="0">
                <a:sym typeface="Symbol" panose="05050102010706020507" pitchFamily="18" charset="2"/>
              </a:rPr>
              <a:t>joodoplossing</a:t>
            </a:r>
            <a:r>
              <a:rPr lang="nl-NL" b="1" dirty="0" smtClean="0">
                <a:sym typeface="Symbol" panose="05050102010706020507" pitchFamily="18" charset="2"/>
              </a:rPr>
              <a:t> ontkleuren.</a:t>
            </a:r>
          </a:p>
          <a:p>
            <a:endParaRPr lang="nl-NL" b="1" dirty="0">
              <a:sym typeface="Symbol" panose="05050102010706020507" pitchFamily="18" charset="2"/>
            </a:endParaRPr>
          </a:p>
          <a:p>
            <a:r>
              <a:rPr lang="nl-NL" b="1" dirty="0" smtClean="0">
                <a:sym typeface="Symbol" panose="05050102010706020507" pitchFamily="18" charset="2"/>
              </a:rPr>
              <a:t>Opdracht 41</a:t>
            </a:r>
          </a:p>
          <a:p>
            <a:r>
              <a:rPr lang="nl-NL" b="1" dirty="0" smtClean="0">
                <a:sym typeface="Symbol" panose="05050102010706020507" pitchFamily="18" charset="2"/>
              </a:rPr>
              <a:t>De temperatuur wordt met het bluswater verlaagd tot onder de ontbrandingstemperatuur.</a:t>
            </a:r>
          </a:p>
          <a:p>
            <a:endParaRPr lang="nl-NL" b="1" dirty="0"/>
          </a:p>
        </p:txBody>
      </p:sp>
    </p:spTree>
    <p:extLst>
      <p:ext uri="{BB962C8B-B14F-4D97-AF65-F5344CB8AC3E}">
        <p14:creationId xmlns:p14="http://schemas.microsoft.com/office/powerpoint/2010/main" val="3697332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13237" y="160337"/>
            <a:ext cx="8519747" cy="933846"/>
          </a:xfrm>
        </p:spPr>
        <p:txBody>
          <a:bodyPr/>
          <a:lstStyle/>
          <a:p>
            <a:r>
              <a:rPr lang="nl-NL" dirty="0" smtClean="0"/>
              <a:t>8.8 Verbrandingsreacties</a:t>
            </a:r>
            <a:endParaRPr lang="nl-NL" dirty="0"/>
          </a:p>
        </p:txBody>
      </p:sp>
      <p:sp>
        <p:nvSpPr>
          <p:cNvPr id="5" name="Tekstvak 4"/>
          <p:cNvSpPr txBox="1"/>
          <p:nvPr/>
        </p:nvSpPr>
        <p:spPr>
          <a:xfrm>
            <a:off x="511075" y="1114989"/>
            <a:ext cx="7124132" cy="4524315"/>
          </a:xfrm>
          <a:prstGeom prst="rect">
            <a:avLst/>
          </a:prstGeom>
          <a:noFill/>
        </p:spPr>
        <p:txBody>
          <a:bodyPr wrap="square" rtlCol="0">
            <a:spAutoFit/>
          </a:bodyPr>
          <a:lstStyle/>
          <a:p>
            <a:endParaRPr lang="nl-NL" b="1" dirty="0" smtClean="0"/>
          </a:p>
          <a:p>
            <a:r>
              <a:rPr lang="nl-NL" b="1" dirty="0" smtClean="0"/>
              <a:t>Opdracht 42:</a:t>
            </a:r>
          </a:p>
          <a:p>
            <a:r>
              <a:rPr lang="nl-NL" b="1" dirty="0" smtClean="0"/>
              <a:t>Door bij bv een brandende gasleiding de hoofdkraan dicht te draaien, stop je de toevoer van de brandbare stof.</a:t>
            </a:r>
          </a:p>
          <a:p>
            <a:endParaRPr lang="nl-NL" b="1" dirty="0"/>
          </a:p>
          <a:p>
            <a:r>
              <a:rPr lang="nl-NL" b="1" dirty="0" smtClean="0"/>
              <a:t>Opdracht 43:</a:t>
            </a:r>
          </a:p>
          <a:p>
            <a:pPr marL="457200" indent="-457200">
              <a:buAutoNum type="alphaLcParenR"/>
            </a:pPr>
            <a:r>
              <a:rPr lang="nl-NL" b="1" dirty="0" smtClean="0"/>
              <a:t>Exotherm, want er komt veel warmte bij vrij. Het verbrandingsproces houdt zichzelf gaande, zolang er brandstof is.</a:t>
            </a:r>
          </a:p>
          <a:p>
            <a:pPr marL="457200" indent="-457200">
              <a:buAutoNum type="alphaLcParenR"/>
            </a:pPr>
            <a:r>
              <a:rPr lang="nl-NL" b="1" dirty="0" smtClean="0"/>
              <a:t>Er komt zoveel warmte vrij, dat de temperatuur blijkbaar boven de 390</a:t>
            </a:r>
            <a:r>
              <a:rPr lang="nl-NL" b="1" dirty="0" smtClean="0">
                <a:sym typeface="Symbol" panose="05050102010706020507" pitchFamily="18" charset="2"/>
              </a:rPr>
              <a:t>C is gekomen.</a:t>
            </a:r>
            <a:endParaRPr lang="nl-NL" b="1" dirty="0"/>
          </a:p>
        </p:txBody>
      </p:sp>
    </p:spTree>
    <p:extLst>
      <p:ext uri="{BB962C8B-B14F-4D97-AF65-F5344CB8AC3E}">
        <p14:creationId xmlns:p14="http://schemas.microsoft.com/office/powerpoint/2010/main" val="24333408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13237" y="160337"/>
            <a:ext cx="8519747" cy="933846"/>
          </a:xfrm>
        </p:spPr>
        <p:txBody>
          <a:bodyPr/>
          <a:lstStyle/>
          <a:p>
            <a:r>
              <a:rPr lang="nl-NL" dirty="0" smtClean="0"/>
              <a:t>8.8 Verbrandingsreacties</a:t>
            </a:r>
            <a:endParaRPr lang="nl-NL" dirty="0"/>
          </a:p>
        </p:txBody>
      </p:sp>
      <p:sp>
        <p:nvSpPr>
          <p:cNvPr id="5" name="Tekstvak 4"/>
          <p:cNvSpPr txBox="1"/>
          <p:nvPr/>
        </p:nvSpPr>
        <p:spPr>
          <a:xfrm>
            <a:off x="413237" y="743797"/>
            <a:ext cx="7124132" cy="5139869"/>
          </a:xfrm>
          <a:prstGeom prst="rect">
            <a:avLst/>
          </a:prstGeom>
          <a:noFill/>
        </p:spPr>
        <p:txBody>
          <a:bodyPr wrap="square" rtlCol="0">
            <a:spAutoFit/>
          </a:bodyPr>
          <a:lstStyle/>
          <a:p>
            <a:endParaRPr lang="nl-NL" b="1" dirty="0" smtClean="0"/>
          </a:p>
          <a:p>
            <a:r>
              <a:rPr lang="nl-NL" b="1" dirty="0" smtClean="0"/>
              <a:t>Opdracht 44:</a:t>
            </a:r>
          </a:p>
          <a:p>
            <a:pPr marL="457200" indent="-457200">
              <a:buAutoNum type="alphaLcParenR"/>
            </a:pPr>
            <a:r>
              <a:rPr lang="nl-NL" sz="2000" b="1" dirty="0" smtClean="0"/>
              <a:t>CO</a:t>
            </a:r>
            <a:r>
              <a:rPr lang="nl-NL" sz="2000" baseline="-25000" dirty="0"/>
              <a:t>2</a:t>
            </a:r>
            <a:r>
              <a:rPr lang="nl-NL" sz="2000" b="1" dirty="0" smtClean="0"/>
              <a:t> en H</a:t>
            </a:r>
            <a:r>
              <a:rPr lang="nl-NL" sz="2000" baseline="-25000" dirty="0"/>
              <a:t>2</a:t>
            </a:r>
            <a:r>
              <a:rPr lang="nl-NL" sz="2000" b="1" dirty="0" smtClean="0"/>
              <a:t>O ontstaan, want in de beginstof zit Koolstof en waterstof en zuurstof. Als die reageren met zuurstof ontstaat er koolstofdioxide en waterdamp.</a:t>
            </a:r>
          </a:p>
          <a:p>
            <a:pPr marL="457200" indent="-457200">
              <a:buAutoNum type="alphaLcParenR"/>
            </a:pPr>
            <a:r>
              <a:rPr lang="nl-NL" sz="2000" b="1" dirty="0" smtClean="0"/>
              <a:t>C</a:t>
            </a:r>
            <a:r>
              <a:rPr lang="nl-NL" sz="2000" baseline="-25000" dirty="0"/>
              <a:t>7</a:t>
            </a:r>
            <a:r>
              <a:rPr lang="nl-NL" sz="2000" b="1" dirty="0" smtClean="0"/>
              <a:t>H</a:t>
            </a:r>
            <a:r>
              <a:rPr lang="nl-NL" sz="2000" baseline="-25000" dirty="0"/>
              <a:t>16</a:t>
            </a:r>
            <a:r>
              <a:rPr lang="nl-NL" sz="2000" b="1" dirty="0" smtClean="0"/>
              <a:t> + 11O</a:t>
            </a:r>
            <a:r>
              <a:rPr lang="nl-NL" sz="2000" baseline="-25000" dirty="0"/>
              <a:t>2</a:t>
            </a:r>
            <a:r>
              <a:rPr lang="nl-NL" sz="2000" b="1" dirty="0" smtClean="0"/>
              <a:t> </a:t>
            </a:r>
            <a:r>
              <a:rPr lang="nl-NL" sz="2000" b="1" dirty="0" smtClean="0">
                <a:sym typeface="Symbol" panose="05050102010706020507" pitchFamily="18" charset="2"/>
              </a:rPr>
              <a:t> 7CO</a:t>
            </a:r>
            <a:r>
              <a:rPr lang="nl-NL" sz="2000" baseline="-25000" dirty="0">
                <a:sym typeface="Symbol" panose="05050102010706020507" pitchFamily="18" charset="2"/>
              </a:rPr>
              <a:t>2</a:t>
            </a:r>
            <a:r>
              <a:rPr lang="nl-NL" sz="2000" b="1" dirty="0" smtClean="0">
                <a:sym typeface="Symbol" panose="05050102010706020507" pitchFamily="18" charset="2"/>
              </a:rPr>
              <a:t> + 8H</a:t>
            </a:r>
            <a:r>
              <a:rPr lang="nl-NL" sz="2000" baseline="-25000" dirty="0">
                <a:sym typeface="Symbol" panose="05050102010706020507" pitchFamily="18" charset="2"/>
              </a:rPr>
              <a:t>2</a:t>
            </a:r>
            <a:r>
              <a:rPr lang="nl-NL" sz="2000" b="1" dirty="0" smtClean="0">
                <a:sym typeface="Symbol" panose="05050102010706020507" pitchFamily="18" charset="2"/>
              </a:rPr>
              <a:t>O</a:t>
            </a:r>
          </a:p>
          <a:p>
            <a:pPr marL="457200" indent="-457200">
              <a:buAutoNum type="alphaLcParenR"/>
            </a:pPr>
            <a:r>
              <a:rPr lang="nl-NL" sz="2000" b="1" dirty="0" smtClean="0"/>
              <a:t> 2C</a:t>
            </a:r>
            <a:r>
              <a:rPr lang="nl-NL" sz="2000" baseline="-25000" dirty="0"/>
              <a:t>8</a:t>
            </a:r>
            <a:r>
              <a:rPr lang="nl-NL" sz="2000" b="1" dirty="0" smtClean="0"/>
              <a:t>H</a:t>
            </a:r>
            <a:r>
              <a:rPr lang="nl-NL" sz="2000" baseline="-25000" dirty="0"/>
              <a:t>18</a:t>
            </a:r>
            <a:r>
              <a:rPr lang="nl-NL" sz="2000" b="1" dirty="0" smtClean="0"/>
              <a:t>O(l) + 25O</a:t>
            </a:r>
            <a:r>
              <a:rPr lang="nl-NL" sz="2000" baseline="-25000" dirty="0"/>
              <a:t>2</a:t>
            </a:r>
            <a:r>
              <a:rPr lang="nl-NL" sz="2000" b="1" dirty="0" smtClean="0"/>
              <a:t> </a:t>
            </a:r>
            <a:r>
              <a:rPr lang="nl-NL" sz="2000" b="1" dirty="0" smtClean="0">
                <a:sym typeface="Symbol" panose="05050102010706020507" pitchFamily="18" charset="2"/>
              </a:rPr>
              <a:t>  16CO</a:t>
            </a:r>
            <a:r>
              <a:rPr lang="nl-NL" sz="2000" baseline="-25000" dirty="0">
                <a:sym typeface="Symbol" panose="05050102010706020507" pitchFamily="18" charset="2"/>
              </a:rPr>
              <a:t>2</a:t>
            </a:r>
            <a:r>
              <a:rPr lang="nl-NL" sz="2000" b="1" dirty="0" smtClean="0">
                <a:sym typeface="Symbol" panose="05050102010706020507" pitchFamily="18" charset="2"/>
              </a:rPr>
              <a:t> + 18H</a:t>
            </a:r>
            <a:r>
              <a:rPr lang="nl-NL" sz="2000" baseline="-25000" dirty="0">
                <a:sym typeface="Symbol" panose="05050102010706020507" pitchFamily="18" charset="2"/>
              </a:rPr>
              <a:t>2</a:t>
            </a:r>
            <a:r>
              <a:rPr lang="nl-NL" sz="2000" b="1" dirty="0" smtClean="0">
                <a:sym typeface="Symbol" panose="05050102010706020507" pitchFamily="18" charset="2"/>
              </a:rPr>
              <a:t>O</a:t>
            </a:r>
          </a:p>
          <a:p>
            <a:pPr marL="457200" indent="-457200">
              <a:buAutoNum type="alphaLcParenR"/>
            </a:pPr>
            <a:r>
              <a:rPr lang="nl-NL" sz="2000" b="1" dirty="0" smtClean="0">
                <a:sym typeface="Symbol" panose="05050102010706020507" pitchFamily="18" charset="2"/>
              </a:rPr>
              <a:t>Een damp is veel toegankelijker voor de zuurstof dan een vloeistof. D.w.z. er is veel meer ruimte tussen dampmoleculen dan tussen vloeistofmoleculen.</a:t>
            </a:r>
          </a:p>
          <a:p>
            <a:pPr marL="457200" indent="-457200">
              <a:buAutoNum type="alphaLcParenR"/>
            </a:pPr>
            <a:r>
              <a:rPr lang="nl-NL" sz="2000" b="1" dirty="0" smtClean="0">
                <a:sym typeface="Symbol" panose="05050102010706020507" pitchFamily="18" charset="2"/>
              </a:rPr>
              <a:t>Diesel heeft grotere moleculen dan benzine (bevat meer atomen) Daardoor is er bij diesel meer energie nodig om de dieselmoleculen ‘kapot’ te krijgen. Daardoor is dus  de ontbrandingstemperatuur hoger dan bij benzine</a:t>
            </a:r>
          </a:p>
          <a:p>
            <a:pPr marL="457200" indent="-457200">
              <a:buAutoNum type="alphaLcParenR"/>
            </a:pPr>
            <a:r>
              <a:rPr lang="nl-NL" sz="2000" b="1" dirty="0" smtClean="0">
                <a:sym typeface="Symbol" panose="05050102010706020507" pitchFamily="18" charset="2"/>
              </a:rPr>
              <a:t>Een verbinding ontstaat met zwavel en zuurstof.  Dat is dan zwavelmonoxide SO of zwaveldioxide SO</a:t>
            </a:r>
            <a:r>
              <a:rPr lang="nl-NL" sz="2000" baseline="-25000" dirty="0" smtClean="0">
                <a:sym typeface="Symbol" panose="05050102010706020507" pitchFamily="18" charset="2"/>
              </a:rPr>
              <a:t>2</a:t>
            </a:r>
            <a:endParaRPr lang="nl-NL" sz="2000" b="1" dirty="0"/>
          </a:p>
        </p:txBody>
      </p:sp>
    </p:spTree>
    <p:extLst>
      <p:ext uri="{BB962C8B-B14F-4D97-AF65-F5344CB8AC3E}">
        <p14:creationId xmlns:p14="http://schemas.microsoft.com/office/powerpoint/2010/main" val="2703106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13237" y="160337"/>
            <a:ext cx="8519747" cy="933846"/>
          </a:xfrm>
        </p:spPr>
        <p:txBody>
          <a:bodyPr/>
          <a:lstStyle/>
          <a:p>
            <a:r>
              <a:rPr lang="nl-NL" dirty="0" smtClean="0"/>
              <a:t>8.8 Verbrandingsreacties</a:t>
            </a:r>
            <a:endParaRPr lang="nl-NL" dirty="0"/>
          </a:p>
        </p:txBody>
      </p:sp>
      <p:sp>
        <p:nvSpPr>
          <p:cNvPr id="5" name="Tekstvak 4"/>
          <p:cNvSpPr txBox="1"/>
          <p:nvPr/>
        </p:nvSpPr>
        <p:spPr>
          <a:xfrm>
            <a:off x="413237" y="381658"/>
            <a:ext cx="7124132" cy="4524315"/>
          </a:xfrm>
          <a:prstGeom prst="rect">
            <a:avLst/>
          </a:prstGeom>
          <a:noFill/>
        </p:spPr>
        <p:txBody>
          <a:bodyPr wrap="square" rtlCol="0">
            <a:spAutoFit/>
          </a:bodyPr>
          <a:lstStyle/>
          <a:p>
            <a:endParaRPr lang="nl-NL" b="1" dirty="0" smtClean="0"/>
          </a:p>
          <a:p>
            <a:endParaRPr lang="nl-NL" b="1" dirty="0" smtClean="0"/>
          </a:p>
          <a:p>
            <a:r>
              <a:rPr lang="nl-NL" b="1" dirty="0" smtClean="0"/>
              <a:t>Opdracht 45:</a:t>
            </a:r>
          </a:p>
          <a:p>
            <a:pPr marL="457200" indent="-457200">
              <a:buAutoNum type="alphaLcParenR"/>
            </a:pPr>
            <a:r>
              <a:rPr lang="nl-NL" b="1" dirty="0" smtClean="0"/>
              <a:t>Volledige verbranding in de blauwe zone.</a:t>
            </a:r>
          </a:p>
          <a:p>
            <a:pPr marL="457200" indent="-457200">
              <a:buAutoNum type="alphaLcParenR"/>
            </a:pPr>
            <a:r>
              <a:rPr lang="nl-NL" b="1" dirty="0" smtClean="0"/>
              <a:t>In gebied 2, 3 en 4 </a:t>
            </a:r>
          </a:p>
          <a:p>
            <a:pPr marL="457200" indent="-457200">
              <a:buAutoNum type="alphaLcParenR"/>
            </a:pPr>
            <a:endParaRPr lang="nl-NL" b="1" dirty="0"/>
          </a:p>
          <a:p>
            <a:r>
              <a:rPr lang="nl-NL" b="1" dirty="0" smtClean="0"/>
              <a:t>Opdracht 46:</a:t>
            </a:r>
          </a:p>
          <a:p>
            <a:r>
              <a:rPr lang="nl-NL" b="1" dirty="0" smtClean="0"/>
              <a:t>a) Ja, eerst CO</a:t>
            </a:r>
            <a:r>
              <a:rPr lang="nl-NL" baseline="-25000" dirty="0"/>
              <a:t>2</a:t>
            </a:r>
            <a:r>
              <a:rPr lang="nl-NL" b="1" dirty="0" smtClean="0"/>
              <a:t>, dan CO en tot slot C</a:t>
            </a:r>
          </a:p>
          <a:p>
            <a:r>
              <a:rPr lang="nl-NL" b="1" dirty="0" smtClean="0"/>
              <a:t>b)  Ja, weinig zuurstof geeft een gele vlam en roet.</a:t>
            </a:r>
          </a:p>
          <a:p>
            <a:r>
              <a:rPr lang="nl-NL" b="1" dirty="0" smtClean="0"/>
              <a:t>Zuurstoftoevoer open geeft een kleurloze vlam en een volledige verbranding.</a:t>
            </a:r>
          </a:p>
          <a:p>
            <a:endParaRPr lang="nl-NL" b="1" dirty="0"/>
          </a:p>
        </p:txBody>
      </p:sp>
    </p:spTree>
    <p:extLst>
      <p:ext uri="{BB962C8B-B14F-4D97-AF65-F5344CB8AC3E}">
        <p14:creationId xmlns:p14="http://schemas.microsoft.com/office/powerpoint/2010/main" val="2303103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13237" y="160337"/>
            <a:ext cx="8519747" cy="933846"/>
          </a:xfrm>
        </p:spPr>
        <p:txBody>
          <a:bodyPr/>
          <a:lstStyle/>
          <a:p>
            <a:r>
              <a:rPr lang="nl-NL" dirty="0" smtClean="0"/>
              <a:t>8.8 Verbrandingsreacties</a:t>
            </a:r>
            <a:endParaRPr lang="nl-NL" dirty="0"/>
          </a:p>
        </p:txBody>
      </p:sp>
      <p:sp>
        <p:nvSpPr>
          <p:cNvPr id="5" name="Tekstvak 4"/>
          <p:cNvSpPr txBox="1"/>
          <p:nvPr/>
        </p:nvSpPr>
        <p:spPr>
          <a:xfrm>
            <a:off x="413237" y="381658"/>
            <a:ext cx="7124132" cy="4154984"/>
          </a:xfrm>
          <a:prstGeom prst="rect">
            <a:avLst/>
          </a:prstGeom>
          <a:noFill/>
        </p:spPr>
        <p:txBody>
          <a:bodyPr wrap="square" rtlCol="0">
            <a:spAutoFit/>
          </a:bodyPr>
          <a:lstStyle/>
          <a:p>
            <a:endParaRPr lang="nl-NL" b="1" dirty="0" smtClean="0"/>
          </a:p>
          <a:p>
            <a:endParaRPr lang="nl-NL" b="1" dirty="0" smtClean="0"/>
          </a:p>
          <a:p>
            <a:r>
              <a:rPr lang="nl-NL" b="1" dirty="0" smtClean="0"/>
              <a:t>Opdracht 47:</a:t>
            </a:r>
          </a:p>
          <a:p>
            <a:pPr marL="457200" indent="-457200">
              <a:buAutoNum type="alphaLcParenR"/>
            </a:pPr>
            <a:r>
              <a:rPr lang="nl-NL" b="1" dirty="0" smtClean="0"/>
              <a:t>In een caravan is niet altijd een goede rookgasafvoer. In huis is dat wel zo (rookgas verdwijnt uit de cv-ketel door de schoorsteen naar buiten).</a:t>
            </a:r>
          </a:p>
          <a:p>
            <a:pPr marL="457200" indent="-457200">
              <a:buAutoNum type="alphaLcParenR"/>
            </a:pPr>
            <a:r>
              <a:rPr lang="nl-NL" b="1" dirty="0" smtClean="0"/>
              <a:t>22 x 29 mg = 638mg</a:t>
            </a:r>
          </a:p>
          <a:p>
            <a:pPr marL="457200" indent="-457200">
              <a:buAutoNum type="alphaLcParenR"/>
            </a:pPr>
            <a:r>
              <a:rPr lang="nl-NL" b="1" dirty="0" smtClean="0"/>
              <a:t>CH</a:t>
            </a:r>
            <a:r>
              <a:rPr lang="nl-NL" baseline="-25000" dirty="0" smtClean="0"/>
              <a:t>4</a:t>
            </a:r>
            <a:r>
              <a:rPr lang="nl-NL" b="1" dirty="0" smtClean="0"/>
              <a:t>(g) + 2O</a:t>
            </a:r>
            <a:r>
              <a:rPr lang="nl-NL" baseline="-25000" dirty="0" smtClean="0"/>
              <a:t>2</a:t>
            </a:r>
            <a:r>
              <a:rPr lang="nl-NL" b="1" dirty="0" smtClean="0"/>
              <a:t>(g)</a:t>
            </a:r>
            <a:r>
              <a:rPr lang="nl-NL" b="1" dirty="0" smtClean="0">
                <a:sym typeface="Symbol" panose="05050102010706020507" pitchFamily="18" charset="2"/>
              </a:rPr>
              <a:t> CO</a:t>
            </a:r>
            <a:r>
              <a:rPr lang="nl-NL" baseline="-25000" dirty="0" smtClean="0">
                <a:sym typeface="Symbol" panose="05050102010706020507" pitchFamily="18" charset="2"/>
              </a:rPr>
              <a:t>2</a:t>
            </a:r>
            <a:r>
              <a:rPr lang="nl-NL" b="1" dirty="0" smtClean="0">
                <a:sym typeface="Symbol" panose="05050102010706020507" pitchFamily="18" charset="2"/>
              </a:rPr>
              <a:t>(g)+ 2H</a:t>
            </a:r>
            <a:r>
              <a:rPr lang="nl-NL" baseline="-25000" dirty="0" smtClean="0">
                <a:sym typeface="Symbol" panose="05050102010706020507" pitchFamily="18" charset="2"/>
              </a:rPr>
              <a:t>2</a:t>
            </a:r>
            <a:r>
              <a:rPr lang="nl-NL" b="1" dirty="0" smtClean="0">
                <a:sym typeface="Symbol" panose="05050102010706020507" pitchFamily="18" charset="2"/>
              </a:rPr>
              <a:t>O(g)</a:t>
            </a:r>
          </a:p>
          <a:p>
            <a:pPr marL="457200" indent="-457200">
              <a:buAutoNum type="alphaLcParenR"/>
            </a:pPr>
            <a:endParaRPr lang="nl-NL" b="1" dirty="0">
              <a:sym typeface="Symbol" panose="05050102010706020507" pitchFamily="18" charset="2"/>
            </a:endParaRPr>
          </a:p>
          <a:p>
            <a:endParaRPr lang="nl-NL" b="1" dirty="0" smtClean="0"/>
          </a:p>
        </p:txBody>
      </p:sp>
    </p:spTree>
    <p:extLst>
      <p:ext uri="{BB962C8B-B14F-4D97-AF65-F5344CB8AC3E}">
        <p14:creationId xmlns:p14="http://schemas.microsoft.com/office/powerpoint/2010/main" val="1666960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rgbClr val="00B050"/>
          </a:solidFill>
        </a:ln>
      </a:spPr>
      <a:bodyPr wrap="square" rtlCol="0" anchor="ctr">
        <a:spAutoFit/>
      </a:bodyPr>
      <a:lstStyle>
        <a:defPPr algn="ctr">
          <a:defRPr sz="2400" dirty="0" err="1">
            <a:solidFill>
              <a:prstClr val="black"/>
            </a:solidFill>
            <a:latin typeface="Calibri" pitchFamily="34" charset="0"/>
          </a:defRPr>
        </a:defPPr>
      </a:lstStyle>
    </a:spDef>
    <a:lnDef>
      <a:spPr>
        <a:ln w="19050">
          <a:solidFill>
            <a:schemeClr val="tx1"/>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smtClean="0">
            <a:latin typeface="Calibri"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1671</TotalTime>
  <Words>442</Words>
  <Application>Microsoft Office PowerPoint</Application>
  <PresentationFormat>Diavoorstelling (4:3)</PresentationFormat>
  <Paragraphs>57</Paragraphs>
  <Slides>6</Slides>
  <Notes>0</Notes>
  <HiddenSlides>0</HiddenSlides>
  <MMClips>0</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Office-thema</vt:lpstr>
      <vt:lpstr>8.8 Verbrandingsreacties</vt:lpstr>
      <vt:lpstr>8.8 Verbrandingsreacties</vt:lpstr>
      <vt:lpstr>8.8 Verbrandingsreacties</vt:lpstr>
      <vt:lpstr>8.8 Verbrandingsreacties</vt:lpstr>
      <vt:lpstr>8.8 Verbrandingsreacties</vt:lpstr>
      <vt:lpstr>8.8 Verbrandingsreacties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Prabha</dc:creator>
  <cp:lastModifiedBy>Mark</cp:lastModifiedBy>
  <cp:revision>452</cp:revision>
  <cp:lastPrinted>2015-06-11T14:33:19Z</cp:lastPrinted>
  <dcterms:created xsi:type="dcterms:W3CDTF">2011-12-07T18:12:19Z</dcterms:created>
  <dcterms:modified xsi:type="dcterms:W3CDTF">2015-06-11T17:39:50Z</dcterms:modified>
</cp:coreProperties>
</file>